
<file path=[Content_Types].xml><?xml version="1.0" encoding="utf-8"?>
<Types xmlns="http://schemas.openxmlformats.org/package/2006/content-types">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7"/>
  </p:notesMasterIdLst>
  <p:sldIdLst>
    <p:sldId id="256" r:id="rId2"/>
    <p:sldId id="257" r:id="rId3"/>
    <p:sldId id="258" r:id="rId4"/>
    <p:sldId id="259" r:id="rId5"/>
    <p:sldId id="260" r:id="rId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107" d="100"/>
          <a:sy n="107" d="100"/>
        </p:scale>
        <p:origin x="-690"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F88079C-0003-4049-A0E8-8B5CEF6A5CFD}" type="datetimeFigureOut">
              <a:rPr lang="en-US" smtClean="0"/>
              <a:t>9/21/2010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22309EF-1603-4DA3-8EFC-2010A26E4BCD}" type="slidenum">
              <a:rPr lang="en-US" smtClean="0"/>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22309EF-1603-4DA3-8EFC-2010A26E4BCD}" type="slidenum">
              <a:rPr lang="en-US" smtClean="0"/>
              <a:t>1</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22309EF-1603-4DA3-8EFC-2010A26E4BCD}" type="slidenum">
              <a:rPr lang="en-US" smtClean="0"/>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22309EF-1603-4DA3-8EFC-2010A26E4BCD}" type="slidenum">
              <a:rPr lang="en-US" smtClean="0"/>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22309EF-1603-4DA3-8EFC-2010A26E4BCD}" type="slidenum">
              <a:rPr lang="en-US" smtClean="0"/>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22309EF-1603-4DA3-8EFC-2010A26E4BCD}" type="slidenum">
              <a:rPr lang="en-US" smtClean="0"/>
              <a:t>5</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4" name="Title 13"/>
          <p:cNvSpPr>
            <a:spLocks noGrp="1"/>
          </p:cNvSpPr>
          <p:nvPr>
            <p:ph type="ctrTitle"/>
          </p:nvPr>
        </p:nvSpPr>
        <p:spPr>
          <a:xfrm>
            <a:off x="1432560" y="359898"/>
            <a:ext cx="7406640" cy="1472184"/>
          </a:xfrm>
        </p:spPr>
        <p:txBody>
          <a:bodyPr anchor="b"/>
          <a:lstStyle>
            <a:lvl1pPr algn="l">
              <a:defRPr/>
            </a:lvl1pPr>
            <a:extLst/>
          </a:lstStyle>
          <a:p>
            <a:r>
              <a:rPr kumimoji="0" lang="en-US" smtClean="0"/>
              <a:t>Click to edit Master title style</a:t>
            </a:r>
            <a:endParaRPr kumimoji="0" lang="en-US"/>
          </a:p>
        </p:txBody>
      </p:sp>
      <p:sp>
        <p:nvSpPr>
          <p:cNvPr id="22" name="Subtitl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7" name="Date Placeholder 6"/>
          <p:cNvSpPr>
            <a:spLocks noGrp="1"/>
          </p:cNvSpPr>
          <p:nvPr>
            <p:ph type="dt" sz="half" idx="10"/>
          </p:nvPr>
        </p:nvSpPr>
        <p:spPr/>
        <p:txBody>
          <a:bodyPr/>
          <a:lstStyle>
            <a:extLst/>
          </a:lstStyle>
          <a:p>
            <a:fld id="{56013826-2F76-458D-B9EC-0A571FDC6660}" type="datetimeFigureOut">
              <a:rPr lang="en-US" smtClean="0"/>
              <a:t>9/21/2010</a:t>
            </a:fld>
            <a:endParaRPr lang="en-US"/>
          </a:p>
        </p:txBody>
      </p:sp>
      <p:sp>
        <p:nvSpPr>
          <p:cNvPr id="20" name="Footer Placeholder 19"/>
          <p:cNvSpPr>
            <a:spLocks noGrp="1"/>
          </p:cNvSpPr>
          <p:nvPr>
            <p:ph type="ftr" sz="quarter" idx="11"/>
          </p:nvPr>
        </p:nvSpPr>
        <p:spPr/>
        <p:txBody>
          <a:bodyPr/>
          <a:lstStyle>
            <a:extLst/>
          </a:lstStyle>
          <a:p>
            <a:endParaRPr lang="en-US"/>
          </a:p>
        </p:txBody>
      </p:sp>
      <p:sp>
        <p:nvSpPr>
          <p:cNvPr id="10" name="Slide Number Placeholder 9"/>
          <p:cNvSpPr>
            <a:spLocks noGrp="1"/>
          </p:cNvSpPr>
          <p:nvPr>
            <p:ph type="sldNum" sz="quarter" idx="12"/>
          </p:nvPr>
        </p:nvSpPr>
        <p:spPr/>
        <p:txBody>
          <a:bodyPr/>
          <a:lstStyle>
            <a:extLst/>
          </a:lstStyle>
          <a:p>
            <a:fld id="{957685EF-A1E2-4256-A909-0F785B00C51E}" type="slidenum">
              <a:rPr lang="en-US" smtClean="0"/>
              <a:t>‹#›</a:t>
            </a:fld>
            <a:endParaRPr lang="en-US"/>
          </a:p>
        </p:txBody>
      </p:sp>
      <p:sp>
        <p:nvSpPr>
          <p:cNvPr id="8" name="Oval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56013826-2F76-458D-B9EC-0A571FDC6660}" type="datetimeFigureOut">
              <a:rPr lang="en-US" smtClean="0"/>
              <a:t>9/21/2010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957685EF-A1E2-4256-A909-0F785B00C51E}"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274639"/>
            <a:ext cx="18288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1143000" y="274640"/>
            <a:ext cx="55626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56013826-2F76-458D-B9EC-0A571FDC6660}" type="datetimeFigureOut">
              <a:rPr lang="en-US" smtClean="0"/>
              <a:t>9/21/2010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957685EF-A1E2-4256-A909-0F785B00C51E}"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56013826-2F76-458D-B9EC-0A571FDC6660}" type="datetimeFigureOut">
              <a:rPr lang="en-US" smtClean="0"/>
              <a:t>9/21/2010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957685EF-A1E2-4256-A909-0F785B00C51E}"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56013826-2F76-458D-B9EC-0A571FDC6660}" type="datetimeFigureOut">
              <a:rPr lang="en-US" smtClean="0"/>
              <a:t>9/21/2010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957685EF-A1E2-4256-A909-0F785B00C51E}" type="slidenum">
              <a:rPr lang="en-US" smtClean="0"/>
              <a:t>‹#›</a:t>
            </a:fld>
            <a:endParaRPr lang="en-US"/>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56013826-2F76-458D-B9EC-0A571FDC6660}" type="datetimeFigureOut">
              <a:rPr lang="en-US" smtClean="0"/>
              <a:t>9/21/2010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957685EF-A1E2-4256-A909-0F785B00C51E}"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56013826-2F76-458D-B9EC-0A571FDC6660}" type="datetimeFigureOut">
              <a:rPr lang="en-US" smtClean="0"/>
              <a:t>9/21/2010</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957685EF-A1E2-4256-A909-0F785B00C51E}"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nchor="ct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56013826-2F76-458D-B9EC-0A571FDC6660}" type="datetimeFigureOut">
              <a:rPr lang="en-US" smtClean="0"/>
              <a:t>9/21/2010</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957685EF-A1E2-4256-A909-0F785B00C51E}"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ate Placeholder 1"/>
          <p:cNvSpPr>
            <a:spLocks noGrp="1"/>
          </p:cNvSpPr>
          <p:nvPr>
            <p:ph type="dt" sz="half" idx="10"/>
          </p:nvPr>
        </p:nvSpPr>
        <p:spPr/>
        <p:txBody>
          <a:bodyPr/>
          <a:lstStyle>
            <a:extLst/>
          </a:lstStyle>
          <a:p>
            <a:fld id="{56013826-2F76-458D-B9EC-0A571FDC6660}" type="datetimeFigureOut">
              <a:rPr lang="en-US" smtClean="0"/>
              <a:t>9/21/2010</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957685EF-A1E2-4256-A909-0F785B00C51E}" type="slidenum">
              <a:rPr lang="en-US" smtClean="0"/>
              <a:t>‹#›</a:t>
            </a:fld>
            <a:endParaRPr lang="en-US"/>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56013826-2F76-458D-B9EC-0A571FDC6660}" type="datetimeFigureOut">
              <a:rPr lang="en-US" smtClean="0"/>
              <a:t>9/21/2010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957685EF-A1E2-4256-A909-0F785B00C51E}"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extLst/>
          </a:lstStyle>
          <a:p>
            <a:fld id="{56013826-2F76-458D-B9EC-0A571FDC6660}" type="datetimeFigureOut">
              <a:rPr lang="en-US" smtClean="0"/>
              <a:t>9/21/2010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957685EF-A1E2-4256-A909-0F785B00C51E}" type="slidenum">
              <a:rPr lang="en-US" smtClean="0"/>
              <a:t>‹#›</a:t>
            </a:fld>
            <a:endParaRPr lang="en-US"/>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Picture Placeholder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en-US" smtClean="0"/>
              <a:t>Click icon to add picture</a:t>
            </a:r>
            <a:endParaRPr kumimoji="0" lang="en-US" dirty="0"/>
          </a:p>
        </p:txBody>
      </p:sp>
      <p:sp>
        <p:nvSpPr>
          <p:cNvPr id="9" name="Flowchart: Proces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Flowchart: Proces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Text Placeholder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ie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le Placeholder 4"/>
          <p:cNvSpPr>
            <a:spLocks noGrp="1"/>
          </p:cNvSpPr>
          <p:nvPr>
            <p:ph type="title"/>
          </p:nvPr>
        </p:nvSpPr>
        <p:spPr>
          <a:xfrm>
            <a:off x="1435608" y="274638"/>
            <a:ext cx="7498080" cy="1143000"/>
          </a:xfrm>
          <a:prstGeom prst="rect">
            <a:avLst/>
          </a:prstGeom>
        </p:spPr>
        <p:txBody>
          <a:bodyPr anchor="ctr">
            <a:normAutofit/>
          </a:bodyPr>
          <a:lstStyle>
            <a:extLst/>
          </a:lstStyle>
          <a:p>
            <a:r>
              <a:rPr kumimoji="0" lang="en-US" smtClean="0"/>
              <a:t>Click to edit Master title style</a:t>
            </a:r>
            <a:endParaRPr kumimoji="0" lang="en-US"/>
          </a:p>
        </p:txBody>
      </p:sp>
      <p:sp>
        <p:nvSpPr>
          <p:cNvPr id="9" name="Text Placeholder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56013826-2F76-458D-B9EC-0A571FDC6660}" type="datetimeFigureOut">
              <a:rPr lang="en-US" smtClean="0"/>
              <a:t>9/21/2010</a:t>
            </a:fld>
            <a:endParaRPr lang="en-US"/>
          </a:p>
        </p:txBody>
      </p:sp>
      <p:sp>
        <p:nvSpPr>
          <p:cNvPr id="10" name="Footer Placeholder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en-US"/>
          </a:p>
        </p:txBody>
      </p:sp>
      <p:sp>
        <p:nvSpPr>
          <p:cNvPr id="22" name="Slide Number Placeholder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957685EF-A1E2-4256-A909-0F785B00C51E}" type="slidenum">
              <a:rPr lang="en-US" smtClean="0"/>
              <a:t>‹#›</a:t>
            </a:fld>
            <a:endParaRPr lang="en-US"/>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Vision, Mission, Values and Strategic Goals </a:t>
            </a:r>
            <a:endParaRPr lang="en-US" dirty="0"/>
          </a:p>
        </p:txBody>
      </p:sp>
      <p:sp>
        <p:nvSpPr>
          <p:cNvPr id="3" name="Subtitle 2"/>
          <p:cNvSpPr>
            <a:spLocks noGrp="1"/>
          </p:cNvSpPr>
          <p:nvPr>
            <p:ph type="subTitle" idx="1"/>
          </p:nvPr>
        </p:nvSpPr>
        <p:spPr/>
        <p:txBody>
          <a:bodyPr/>
          <a:lstStyle/>
          <a:p>
            <a:r>
              <a:rPr lang="en-US" dirty="0" smtClean="0"/>
              <a:t>College of Micronesia - FSM</a:t>
            </a:r>
          </a:p>
          <a:p>
            <a:r>
              <a:rPr lang="en-US" dirty="0" smtClean="0"/>
              <a:t>President’s Retreat</a:t>
            </a:r>
          </a:p>
          <a:p>
            <a:r>
              <a:rPr lang="en-US" dirty="0" smtClean="0"/>
              <a:t>September 22 – 24, 2010</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Vision Statement</a:t>
            </a:r>
            <a:endParaRPr lang="en-US" dirty="0"/>
          </a:p>
        </p:txBody>
      </p:sp>
      <p:sp>
        <p:nvSpPr>
          <p:cNvPr id="3" name="Content Placeholder 2"/>
          <p:cNvSpPr>
            <a:spLocks noGrp="1"/>
          </p:cNvSpPr>
          <p:nvPr>
            <p:ph idx="1"/>
          </p:nvPr>
        </p:nvSpPr>
        <p:spPr/>
        <p:txBody>
          <a:bodyPr/>
          <a:lstStyle/>
          <a:p>
            <a:r>
              <a:rPr lang="en-US" b="1" dirty="0"/>
              <a:t> </a:t>
            </a:r>
            <a:r>
              <a:rPr lang="en-US" dirty="0" smtClean="0"/>
              <a:t>The </a:t>
            </a:r>
            <a:r>
              <a:rPr lang="en-US" dirty="0"/>
              <a:t>College of Micronesia-FSM will assist the citizens of the Federated States of Micronesia to be well-educated, prosperous, globally-connected, accountable, healthy and able to live in harmony with the environment and the world community.</a:t>
            </a:r>
          </a:p>
          <a:p>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Mission</a:t>
            </a:r>
            <a:endParaRPr lang="en-US" dirty="0"/>
          </a:p>
        </p:txBody>
      </p:sp>
      <p:sp>
        <p:nvSpPr>
          <p:cNvPr id="3" name="Content Placeholder 2"/>
          <p:cNvSpPr>
            <a:spLocks noGrp="1"/>
          </p:cNvSpPr>
          <p:nvPr>
            <p:ph idx="1"/>
          </p:nvPr>
        </p:nvSpPr>
        <p:spPr/>
        <p:txBody>
          <a:bodyPr>
            <a:normAutofit lnSpcReduction="10000"/>
          </a:bodyPr>
          <a:lstStyle/>
          <a:p>
            <a:r>
              <a:rPr lang="en-US" dirty="0"/>
              <a:t>Historically diverse, uniquely Micronesian and globally connected, the College of Micronesia-FSM is a continuously improving and student centered institute of higher education. The college is committed to assisting in the development of the Federated States of Micronesia by providing academic, career and technical educational opportunities for student learning.</a:t>
            </a:r>
          </a:p>
          <a:p>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Values</a:t>
            </a:r>
            <a:endParaRPr lang="en-US" dirty="0"/>
          </a:p>
        </p:txBody>
      </p:sp>
      <p:sp>
        <p:nvSpPr>
          <p:cNvPr id="3" name="Content Placeholder 2"/>
          <p:cNvSpPr>
            <a:spLocks noGrp="1"/>
          </p:cNvSpPr>
          <p:nvPr>
            <p:ph idx="1"/>
          </p:nvPr>
        </p:nvSpPr>
        <p:spPr/>
        <p:txBody>
          <a:bodyPr>
            <a:noAutofit/>
          </a:bodyPr>
          <a:lstStyle/>
          <a:p>
            <a:r>
              <a:rPr lang="en-US" sz="1400" b="1" dirty="0" smtClean="0"/>
              <a:t>Learner-centeredness</a:t>
            </a:r>
            <a:endParaRPr lang="en-US" sz="1400" dirty="0"/>
          </a:p>
          <a:p>
            <a:pPr lvl="1"/>
            <a:r>
              <a:rPr lang="en-US" sz="1200" dirty="0"/>
              <a:t>Learners are our primary focus and we provide quality instruction and services in a nurturing and safe environment. </a:t>
            </a:r>
          </a:p>
          <a:p>
            <a:r>
              <a:rPr lang="en-US" sz="1400" b="1" dirty="0"/>
              <a:t>Professional behavior</a:t>
            </a:r>
            <a:endParaRPr lang="en-US" sz="1400" dirty="0"/>
          </a:p>
          <a:p>
            <a:pPr lvl="1"/>
            <a:r>
              <a:rPr lang="en-US" sz="1200" dirty="0"/>
              <a:t>We are competent, service-oriented professionals with a commitment to life-long learning and a commitment to provide excellent and exemplary service to students, colleagues and the community</a:t>
            </a:r>
            <a:r>
              <a:rPr lang="en-US" sz="1200" dirty="0" smtClean="0"/>
              <a:t>.</a:t>
            </a:r>
            <a:endParaRPr lang="en-US" sz="1200" dirty="0"/>
          </a:p>
          <a:p>
            <a:r>
              <a:rPr lang="en-US" sz="1400" b="1" dirty="0"/>
              <a:t>Innovation</a:t>
            </a:r>
            <a:endParaRPr lang="en-US" sz="1400" dirty="0"/>
          </a:p>
          <a:p>
            <a:pPr lvl="1"/>
            <a:r>
              <a:rPr lang="en-US" sz="1200" dirty="0"/>
              <a:t>We provide a dynamic, creative, up-to-date, and innovative environment to allow the college community to function effectively in a global economy</a:t>
            </a:r>
            <a:r>
              <a:rPr lang="en-US" sz="1200" dirty="0" smtClean="0"/>
              <a:t>.</a:t>
            </a:r>
            <a:endParaRPr lang="en-US" sz="1200" dirty="0"/>
          </a:p>
          <a:p>
            <a:r>
              <a:rPr lang="en-US" sz="1400" b="1" dirty="0"/>
              <a:t>Honesty and Ethical Behavior</a:t>
            </a:r>
            <a:endParaRPr lang="en-US" sz="1400" dirty="0"/>
          </a:p>
          <a:p>
            <a:pPr lvl="1"/>
            <a:r>
              <a:rPr lang="en-US" sz="1200" dirty="0"/>
              <a:t>We are honest and abide by the COM-FSM Code of Ethics in all our personal and professional interactions to create and maintain trust and unity among ourselves and with our community</a:t>
            </a:r>
            <a:r>
              <a:rPr lang="en-US" sz="1200" dirty="0" smtClean="0"/>
              <a:t>.</a:t>
            </a:r>
            <a:endParaRPr lang="en-US" sz="1200" dirty="0"/>
          </a:p>
          <a:p>
            <a:r>
              <a:rPr lang="en-US" sz="1400" b="1" dirty="0"/>
              <a:t>Commitment and Hard Work</a:t>
            </a:r>
            <a:endParaRPr lang="en-US" sz="1400" dirty="0"/>
          </a:p>
          <a:p>
            <a:pPr lvl="1"/>
            <a:r>
              <a:rPr lang="en-US" sz="1200" dirty="0"/>
              <a:t>We commit and invest our time, energy and resources to create a rigorous, high quality-learning environment</a:t>
            </a:r>
            <a:r>
              <a:rPr lang="en-US" sz="1200" dirty="0" smtClean="0"/>
              <a:t>.</a:t>
            </a:r>
            <a:endParaRPr lang="en-US" sz="1200" dirty="0"/>
          </a:p>
          <a:p>
            <a:r>
              <a:rPr lang="en-US" sz="1400" b="1" dirty="0"/>
              <a:t>Teamwork</a:t>
            </a:r>
            <a:endParaRPr lang="en-US" sz="1400" dirty="0"/>
          </a:p>
          <a:p>
            <a:pPr lvl="1"/>
            <a:r>
              <a:rPr lang="en-US" sz="1200" dirty="0"/>
              <a:t>We live in a community where collaboration, open-mindedness, respect and support for each other help us achieve our mission</a:t>
            </a:r>
            <a:r>
              <a:rPr lang="en-US" sz="1200" dirty="0" smtClean="0"/>
              <a:t>.</a:t>
            </a:r>
            <a:endParaRPr lang="en-US" sz="1200" dirty="0"/>
          </a:p>
          <a:p>
            <a:r>
              <a:rPr lang="en-US" sz="1400" b="1" dirty="0"/>
              <a:t>Accountability</a:t>
            </a:r>
            <a:endParaRPr lang="en-US" sz="1400" dirty="0"/>
          </a:p>
          <a:p>
            <a:pPr lvl="1"/>
            <a:r>
              <a:rPr lang="en-US" sz="1200" dirty="0"/>
              <a:t>We are responsible for and accountable in our daily activities to our partners and the community we serve. We comply with all applicable regulations and use our resources efficiently and effectively to maintain a high level of trust and confidence.</a:t>
            </a:r>
          </a:p>
          <a:p>
            <a:endParaRPr lang="en-US" sz="14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Strategic Goals</a:t>
            </a:r>
            <a:endParaRPr lang="en-US" dirty="0"/>
          </a:p>
        </p:txBody>
      </p:sp>
      <p:sp>
        <p:nvSpPr>
          <p:cNvPr id="3" name="Content Placeholder 2"/>
          <p:cNvSpPr>
            <a:spLocks noGrp="1"/>
          </p:cNvSpPr>
          <p:nvPr>
            <p:ph idx="1"/>
          </p:nvPr>
        </p:nvSpPr>
        <p:spPr/>
        <p:txBody>
          <a:bodyPr>
            <a:normAutofit fontScale="55000" lnSpcReduction="20000"/>
          </a:bodyPr>
          <a:lstStyle/>
          <a:p>
            <a:pPr marL="514350" lvl="0" indent="-514350">
              <a:buFont typeface="+mj-lt"/>
              <a:buAutoNum type="arabicPeriod"/>
            </a:pPr>
            <a:r>
              <a:rPr lang="en-US" b="1" dirty="0"/>
              <a:t>Promote learning and teaching for knowledge, skills, creativity, intellect, and the abilities to seek and analyze information and to communicate effectively;</a:t>
            </a:r>
            <a:endParaRPr lang="en-US" dirty="0"/>
          </a:p>
          <a:p>
            <a:pPr marL="514350" lvl="0" indent="-514350">
              <a:buFont typeface="+mj-lt"/>
              <a:buAutoNum type="arabicPeriod"/>
            </a:pPr>
            <a:r>
              <a:rPr lang="en-US" b="1" dirty="0"/>
              <a:t>Provide institutional support to foster student success and satisfaction;</a:t>
            </a:r>
            <a:endParaRPr lang="en-US" dirty="0"/>
          </a:p>
          <a:p>
            <a:pPr marL="514350" lvl="0" indent="-514350">
              <a:buFont typeface="+mj-lt"/>
              <a:buAutoNum type="arabicPeriod"/>
            </a:pPr>
            <a:r>
              <a:rPr lang="en-US" b="1" dirty="0"/>
              <a:t>Create an adequate, healthy and functional learning and working environment;</a:t>
            </a:r>
            <a:endParaRPr lang="en-US" dirty="0"/>
          </a:p>
          <a:p>
            <a:pPr marL="514350" lvl="0" indent="-514350">
              <a:buFont typeface="+mj-lt"/>
              <a:buAutoNum type="arabicPeriod"/>
            </a:pPr>
            <a:r>
              <a:rPr lang="en-US" b="1" dirty="0"/>
              <a:t>Foster effective communication;</a:t>
            </a:r>
            <a:endParaRPr lang="en-US" dirty="0"/>
          </a:p>
          <a:p>
            <a:pPr marL="514350" lvl="0" indent="-514350">
              <a:buFont typeface="+mj-lt"/>
              <a:buAutoNum type="arabicPeriod"/>
            </a:pPr>
            <a:r>
              <a:rPr lang="en-US" b="1" dirty="0"/>
              <a:t>Invest in sufficient, qualified, and effective human resources;</a:t>
            </a:r>
            <a:endParaRPr lang="en-US" dirty="0"/>
          </a:p>
          <a:p>
            <a:pPr marL="514350" lvl="0" indent="-514350">
              <a:buFont typeface="+mj-lt"/>
              <a:buAutoNum type="arabicPeriod"/>
            </a:pPr>
            <a:r>
              <a:rPr lang="en-US" b="1" dirty="0"/>
              <a:t>Ensure sufficient and well-managed fiscal resources that maintain financial stability;</a:t>
            </a:r>
            <a:endParaRPr lang="en-US" dirty="0"/>
          </a:p>
          <a:p>
            <a:pPr marL="514350" lvl="0" indent="-514350">
              <a:buFont typeface="+mj-lt"/>
              <a:buAutoNum type="arabicPeriod"/>
            </a:pPr>
            <a:r>
              <a:rPr lang="en-US" b="1" dirty="0"/>
              <a:t>Build a partnering and service network for community, workforce and economic development;</a:t>
            </a:r>
            <a:endParaRPr lang="en-US" dirty="0"/>
          </a:p>
          <a:p>
            <a:pPr marL="514350" lvl="0" indent="-514350">
              <a:buFont typeface="+mj-lt"/>
              <a:buAutoNum type="arabicPeriod"/>
            </a:pPr>
            <a:r>
              <a:rPr lang="en-US" b="1" dirty="0"/>
              <a:t>Promote the uniqueness of our community, cultivate respect for individual differences and champion diversity; and</a:t>
            </a:r>
            <a:endParaRPr lang="en-US" dirty="0"/>
          </a:p>
          <a:p>
            <a:pPr marL="514350" lvl="0" indent="-514350">
              <a:buFont typeface="+mj-lt"/>
              <a:buAutoNum type="arabicPeriod"/>
            </a:pPr>
            <a:r>
              <a:rPr lang="en-US" b="1" dirty="0"/>
              <a:t>Provide for continuous improvement of programs, services and college environment.  </a:t>
            </a:r>
            <a:endParaRPr lang="en-US" dirty="0"/>
          </a:p>
          <a:p>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4</TotalTime>
  <Words>404</Words>
  <Application>Microsoft Office PowerPoint</Application>
  <PresentationFormat>On-screen Show (4:3)</PresentationFormat>
  <Paragraphs>38</Paragraphs>
  <Slides>5</Slides>
  <Notes>5</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Solstice</vt:lpstr>
      <vt:lpstr>Vision, Mission, Values and Strategic Goals </vt:lpstr>
      <vt:lpstr>Vision Statement</vt:lpstr>
      <vt:lpstr>Mission</vt:lpstr>
      <vt:lpstr>Values</vt:lpstr>
      <vt:lpstr>Strategic Goals</vt:lpstr>
    </vt:vector>
  </TitlesOfParts>
  <Company>Hewlett-Packard Company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Vision, Mission, Values and Strategic Goals </dc:title>
  <dc:creator>Information Technology</dc:creator>
  <cp:lastModifiedBy>Information Technology</cp:lastModifiedBy>
  <cp:revision>1</cp:revision>
  <dcterms:created xsi:type="dcterms:W3CDTF">2010-09-21T05:34:18Z</dcterms:created>
  <dcterms:modified xsi:type="dcterms:W3CDTF">2010-09-21T05:38:32Z</dcterms:modified>
</cp:coreProperties>
</file>